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mp4" ContentType="video/unknown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62" r:id="rId4"/>
    <p:sldId id="259" r:id="rId5"/>
    <p:sldId id="264" r:id="rId6"/>
    <p:sldId id="265" r:id="rId7"/>
    <p:sldId id="266" r:id="rId8"/>
    <p:sldId id="267" r:id="rId9"/>
    <p:sldId id="269" r:id="rId10"/>
    <p:sldId id="270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0" d="100"/>
          <a:sy n="60" d="100"/>
        </p:scale>
        <p:origin x="-1572" y="-30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en-GB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en-GB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04731-A318-4342-9DC7-452022D5898B}" type="datetimeFigureOut">
              <a:rPr lang="en-GB" smtClean="0"/>
              <a:t>06/10/2024</a:t>
            </a:fld>
            <a:endParaRPr lang="en-GB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C042C-9692-4E3C-B2B0-27DF0118E0BF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87852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GB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GB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04731-A318-4342-9DC7-452022D5898B}" type="datetimeFigureOut">
              <a:rPr lang="en-GB" smtClean="0"/>
              <a:t>06/10/2024</a:t>
            </a:fld>
            <a:endParaRPr lang="en-GB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C042C-9692-4E3C-B2B0-27DF0118E0BF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29576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en-GB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04731-A318-4342-9DC7-452022D5898B}" type="datetimeFigureOut">
              <a:rPr lang="en-GB" smtClean="0"/>
              <a:t>06/10/2024</a:t>
            </a:fld>
            <a:endParaRPr lang="en-GB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C042C-9692-4E3C-B2B0-27DF0118E0BF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562819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GB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GB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GB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04731-A318-4342-9DC7-452022D5898B}" type="datetimeFigureOut">
              <a:rPr lang="en-GB" smtClean="0"/>
              <a:t>06/10/2024</a:t>
            </a:fld>
            <a:endParaRPr lang="en-GB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C042C-9692-4E3C-B2B0-27DF0118E0BF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09075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en-GB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GB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GB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04731-A318-4342-9DC7-452022D5898B}" type="datetimeFigureOut">
              <a:rPr lang="en-GB" smtClean="0"/>
              <a:t>06/10/2024</a:t>
            </a:fld>
            <a:endParaRPr lang="en-GB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C042C-9692-4E3C-B2B0-27DF0118E0BF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09043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GB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04731-A318-4342-9DC7-452022D5898B}" type="datetimeFigureOut">
              <a:rPr lang="en-GB" smtClean="0"/>
              <a:t>06/10/2024</a:t>
            </a:fld>
            <a:endParaRPr lang="en-GB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C042C-9692-4E3C-B2B0-27DF0118E0BF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40855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04731-A318-4342-9DC7-452022D5898B}" type="datetimeFigureOut">
              <a:rPr lang="en-GB" smtClean="0"/>
              <a:t>06/10/2024</a:t>
            </a:fld>
            <a:endParaRPr lang="en-GB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C042C-9692-4E3C-B2B0-27DF0118E0BF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1017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en-GB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GB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04731-A318-4342-9DC7-452022D5898B}" type="datetimeFigureOut">
              <a:rPr lang="en-GB" smtClean="0"/>
              <a:t>06/10/2024</a:t>
            </a:fld>
            <a:endParaRPr lang="en-GB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C042C-9692-4E3C-B2B0-27DF0118E0BF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44886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en-GB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04731-A318-4342-9DC7-452022D5898B}" type="datetimeFigureOut">
              <a:rPr lang="en-GB" smtClean="0"/>
              <a:t>06/10/2024</a:t>
            </a:fld>
            <a:endParaRPr lang="en-GB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C042C-9692-4E3C-B2B0-27DF0118E0BF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00609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GB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GB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04731-A318-4342-9DC7-452022D5898B}" type="datetimeFigureOut">
              <a:rPr lang="en-GB" smtClean="0"/>
              <a:t>06/10/2024</a:t>
            </a:fld>
            <a:endParaRPr lang="en-GB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C042C-9692-4E3C-B2B0-27DF0118E0BF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50041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en-GB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GB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04731-A318-4342-9DC7-452022D5898B}" type="datetimeFigureOut">
              <a:rPr lang="en-GB" smtClean="0"/>
              <a:t>06/10/2024</a:t>
            </a:fld>
            <a:endParaRPr lang="en-GB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C042C-9692-4E3C-B2B0-27DF0118E0BF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26571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en-GB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GB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104731-A318-4342-9DC7-452022D5898B}" type="datetimeFigureOut">
              <a:rPr lang="en-GB" smtClean="0"/>
              <a:t>06/10/2024</a:t>
            </a:fld>
            <a:endParaRPr lang="en-GB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FC042C-9692-4E3C-B2B0-27DF0118E0BF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62272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-684584" y="629816"/>
            <a:ext cx="10729192" cy="1143000"/>
          </a:xfrm>
        </p:spPr>
        <p:txBody>
          <a:bodyPr>
            <a:normAutofit fontScale="90000"/>
          </a:bodyPr>
          <a:lstStyle/>
          <a:p>
            <a:r>
              <a:rPr lang="it-IT" sz="7300" dirty="0" smtClean="0"/>
              <a:t>QRS larghi e stretti</a:t>
            </a:r>
            <a:r>
              <a:rPr lang="it-IT" dirty="0" smtClean="0"/>
              <a:t/>
            </a:r>
            <a:br>
              <a:rPr lang="it-IT" dirty="0" smtClean="0"/>
            </a:br>
            <a:r>
              <a:rPr lang="it-IT" sz="2700" dirty="0" smtClean="0"/>
              <a:t>durante una registrazione ECG</a:t>
            </a:r>
            <a:br>
              <a:rPr lang="it-IT" sz="2700" dirty="0" smtClean="0"/>
            </a:br>
            <a:r>
              <a:rPr lang="it-IT" dirty="0" smtClean="0"/>
              <a:t>Diffidate dalle apparenze</a:t>
            </a:r>
            <a:br>
              <a:rPr lang="it-IT" dirty="0" smtClean="0"/>
            </a:br>
            <a:endParaRPr lang="en-GB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501" t="43966" r="34690" b="16164"/>
          <a:stretch/>
        </p:blipFill>
        <p:spPr bwMode="auto">
          <a:xfrm>
            <a:off x="1691680" y="2044123"/>
            <a:ext cx="5408183" cy="46972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1303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Video WhatsApp 2024-09-02 ore 13.49.22_369a0fd7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l="8819" r="11709"/>
          <a:stretch/>
        </p:blipFill>
        <p:spPr>
          <a:xfrm>
            <a:off x="-9403" y="93651"/>
            <a:ext cx="9069540" cy="6459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28355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120588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it-IT" dirty="0" smtClean="0"/>
              <a:t>Il video appena visto evidenzia una sequenza di battiti prematuri , di due morfologie diverse tra loro…. </a:t>
            </a:r>
            <a:br>
              <a:rPr lang="it-IT" dirty="0" smtClean="0"/>
            </a:br>
            <a:r>
              <a:rPr lang="it-IT" dirty="0" smtClean="0"/>
              <a:t>Battiti larghi e battiti stretti (normali).</a:t>
            </a:r>
            <a:br>
              <a:rPr lang="it-IT" dirty="0" smtClean="0"/>
            </a:br>
            <a:r>
              <a:rPr lang="it-IT" sz="2200" dirty="0" smtClean="0"/>
              <a:t>In primis si sarebbe portati a pensare ad una origine ventricolare per i primi ed una </a:t>
            </a:r>
            <a:r>
              <a:rPr lang="it-IT" sz="2200" dirty="0" err="1" smtClean="0"/>
              <a:t>sopraventricolare</a:t>
            </a:r>
            <a:r>
              <a:rPr lang="it-IT" sz="2200" dirty="0" smtClean="0"/>
              <a:t> per i secondi, lecito pensarlo ….. Ma….</a:t>
            </a:r>
            <a:br>
              <a:rPr lang="it-IT" sz="2200" dirty="0" smtClean="0"/>
            </a:br>
            <a:r>
              <a:rPr lang="it-IT" sz="2200" dirty="0" smtClean="0"/>
              <a:t>OSSERVIAMO ATTENTAMENTE!!!!</a:t>
            </a:r>
            <a:endParaRPr lang="en-GB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079" t="56681" r="21725" b="10129"/>
          <a:stretch/>
        </p:blipFill>
        <p:spPr bwMode="auto">
          <a:xfrm>
            <a:off x="234180" y="3489021"/>
            <a:ext cx="8226252" cy="3396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33722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17" t="55971" r="29722" b="33287"/>
          <a:stretch/>
        </p:blipFill>
        <p:spPr bwMode="auto">
          <a:xfrm>
            <a:off x="-3736267" y="2896707"/>
            <a:ext cx="16221497" cy="16844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22" t="58940" r="27100" b="30431"/>
          <a:stretch/>
        </p:blipFill>
        <p:spPr bwMode="auto">
          <a:xfrm>
            <a:off x="-5293096" y="5074669"/>
            <a:ext cx="17927417" cy="16666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Titolo 1"/>
          <p:cNvSpPr>
            <a:spLocks noGrp="1"/>
          </p:cNvSpPr>
          <p:nvPr>
            <p:ph type="title"/>
          </p:nvPr>
        </p:nvSpPr>
        <p:spPr>
          <a:xfrm>
            <a:off x="457200" y="773832"/>
            <a:ext cx="8229600" cy="1143000"/>
          </a:xfrm>
        </p:spPr>
        <p:txBody>
          <a:bodyPr>
            <a:noAutofit/>
          </a:bodyPr>
          <a:lstStyle/>
          <a:p>
            <a:r>
              <a:rPr lang="it-IT" sz="2800" dirty="0" smtClean="0"/>
              <a:t>… sia i battiti Larghi che quelli stretti sono preceduti da una </a:t>
            </a:r>
            <a:r>
              <a:rPr lang="it-IT" sz="2800" dirty="0" err="1" smtClean="0"/>
              <a:t>una</a:t>
            </a:r>
            <a:r>
              <a:rPr lang="it-IT" sz="2800" dirty="0" smtClean="0"/>
              <a:t> piccola deflessione che corrisponde ad una prematurità atriale che identifica pertanto </a:t>
            </a:r>
            <a:br>
              <a:rPr lang="it-IT" sz="2800" dirty="0" smtClean="0"/>
            </a:br>
            <a:r>
              <a:rPr lang="it-IT" sz="2800" dirty="0" smtClean="0"/>
              <a:t>l’origine atriale di entrambi i tipi di extrasistoli:</a:t>
            </a:r>
            <a:br>
              <a:rPr lang="it-IT" sz="2800" dirty="0" smtClean="0"/>
            </a:br>
            <a:r>
              <a:rPr lang="it-IT" sz="2800" dirty="0" smtClean="0"/>
              <a:t>una ricerca della «chiave di lettura» che ha portato alla diagnosi di precisione : Extrasistolia Atriale!</a:t>
            </a:r>
            <a:endParaRPr lang="en-GB" sz="2800" dirty="0"/>
          </a:p>
        </p:txBody>
      </p:sp>
      <p:cxnSp>
        <p:nvCxnSpPr>
          <p:cNvPr id="7" name="Connettore 2 6"/>
          <p:cNvCxnSpPr/>
          <p:nvPr/>
        </p:nvCxnSpPr>
        <p:spPr>
          <a:xfrm>
            <a:off x="5027930" y="2684857"/>
            <a:ext cx="360040" cy="792088"/>
          </a:xfrm>
          <a:prstGeom prst="straightConnector1">
            <a:avLst/>
          </a:prstGeom>
          <a:ln w="762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ttore 2 13"/>
          <p:cNvCxnSpPr/>
          <p:nvPr/>
        </p:nvCxnSpPr>
        <p:spPr>
          <a:xfrm>
            <a:off x="5099938" y="4797333"/>
            <a:ext cx="360040" cy="792088"/>
          </a:xfrm>
          <a:prstGeom prst="straightConnector1">
            <a:avLst/>
          </a:prstGeom>
          <a:ln w="762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46761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17" t="55971" r="29722" b="33287"/>
          <a:stretch/>
        </p:blipFill>
        <p:spPr bwMode="auto">
          <a:xfrm>
            <a:off x="-3736267" y="2896707"/>
            <a:ext cx="16221497" cy="16844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22" t="58940" r="27100" b="30431"/>
          <a:stretch/>
        </p:blipFill>
        <p:spPr bwMode="auto">
          <a:xfrm>
            <a:off x="-5293096" y="5074669"/>
            <a:ext cx="17927417" cy="16666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Titolo 1"/>
          <p:cNvSpPr>
            <a:spLocks noGrp="1"/>
          </p:cNvSpPr>
          <p:nvPr>
            <p:ph type="title"/>
          </p:nvPr>
        </p:nvSpPr>
        <p:spPr>
          <a:xfrm>
            <a:off x="457200" y="773832"/>
            <a:ext cx="8229600" cy="1143000"/>
          </a:xfrm>
        </p:spPr>
        <p:txBody>
          <a:bodyPr>
            <a:noAutofit/>
          </a:bodyPr>
          <a:lstStyle/>
          <a:p>
            <a:r>
              <a:rPr lang="it-IT" sz="2800" dirty="0" smtClean="0"/>
              <a:t>… Ma perché battiti prematuri originanti dagli atri vengono condotti in maniera così diversa ai ventricoli?</a:t>
            </a:r>
            <a:br>
              <a:rPr lang="it-IT" sz="2800" dirty="0" smtClean="0"/>
            </a:br>
            <a:r>
              <a:rPr lang="it-IT" sz="2800" dirty="0" smtClean="0"/>
              <a:t>Anche in questo dovremo andare a cercare la chiave di lettura che ci possa portare alla diagnosi di precisione! </a:t>
            </a:r>
            <a:endParaRPr lang="en-GB" sz="2800" dirty="0"/>
          </a:p>
        </p:txBody>
      </p:sp>
      <p:cxnSp>
        <p:nvCxnSpPr>
          <p:cNvPr id="7" name="Connettore 2 6"/>
          <p:cNvCxnSpPr/>
          <p:nvPr/>
        </p:nvCxnSpPr>
        <p:spPr>
          <a:xfrm>
            <a:off x="5027930" y="2684857"/>
            <a:ext cx="360040" cy="792088"/>
          </a:xfrm>
          <a:prstGeom prst="straightConnector1">
            <a:avLst/>
          </a:prstGeom>
          <a:ln w="762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ttore 2 13"/>
          <p:cNvCxnSpPr/>
          <p:nvPr/>
        </p:nvCxnSpPr>
        <p:spPr>
          <a:xfrm>
            <a:off x="5099938" y="4797333"/>
            <a:ext cx="360040" cy="792088"/>
          </a:xfrm>
          <a:prstGeom prst="straightConnector1">
            <a:avLst/>
          </a:prstGeom>
          <a:ln w="762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06170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14" t="55971" r="45954" b="33287"/>
          <a:stretch/>
        </p:blipFill>
        <p:spPr bwMode="auto">
          <a:xfrm>
            <a:off x="0" y="2060848"/>
            <a:ext cx="9144000" cy="22419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415" t="58940" r="43952" b="30431"/>
          <a:stretch/>
        </p:blipFill>
        <p:spPr bwMode="auto">
          <a:xfrm>
            <a:off x="1" y="4594999"/>
            <a:ext cx="9144000" cy="22183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Titolo 1"/>
          <p:cNvSpPr>
            <a:spLocks noGrp="1"/>
          </p:cNvSpPr>
          <p:nvPr>
            <p:ph type="title"/>
          </p:nvPr>
        </p:nvSpPr>
        <p:spPr>
          <a:xfrm>
            <a:off x="457200" y="251483"/>
            <a:ext cx="8229600" cy="1521333"/>
          </a:xfrm>
        </p:spPr>
        <p:txBody>
          <a:bodyPr>
            <a:noAutofit/>
          </a:bodyPr>
          <a:lstStyle/>
          <a:p>
            <a:r>
              <a:rPr lang="it-IT" sz="2800" dirty="0" smtClean="0"/>
              <a:t>…analizziamo la «copula» delle due extrasistoli cioè l’accoppiamento dell’extrasistole con il battito precedente!  </a:t>
            </a:r>
            <a:br>
              <a:rPr lang="it-IT" sz="2800" dirty="0" smtClean="0"/>
            </a:br>
            <a:r>
              <a:rPr lang="it-IT" sz="2800" dirty="0" smtClean="0"/>
              <a:t>L’ex con QRS LARGO  è maggiormente anticipata rispetto alla ex con QRS STRETTO!</a:t>
            </a:r>
            <a:endParaRPr lang="en-GB" sz="2800" dirty="0"/>
          </a:p>
        </p:txBody>
      </p:sp>
      <p:cxnSp>
        <p:nvCxnSpPr>
          <p:cNvPr id="8" name="Connettore 1 7"/>
          <p:cNvCxnSpPr/>
          <p:nvPr/>
        </p:nvCxnSpPr>
        <p:spPr>
          <a:xfrm>
            <a:off x="4811184" y="1872208"/>
            <a:ext cx="0" cy="530120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ttore 1 8"/>
          <p:cNvCxnSpPr/>
          <p:nvPr/>
        </p:nvCxnSpPr>
        <p:spPr>
          <a:xfrm>
            <a:off x="6094801" y="1772816"/>
            <a:ext cx="0" cy="272035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ttore 1 9"/>
          <p:cNvCxnSpPr/>
          <p:nvPr/>
        </p:nvCxnSpPr>
        <p:spPr>
          <a:xfrm>
            <a:off x="6222397" y="4012206"/>
            <a:ext cx="0" cy="2473053"/>
          </a:xfrm>
          <a:prstGeom prst="line">
            <a:avLst/>
          </a:prstGeom>
          <a:ln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asellaDiTesto 1"/>
          <p:cNvSpPr txBox="1"/>
          <p:nvPr/>
        </p:nvSpPr>
        <p:spPr>
          <a:xfrm>
            <a:off x="5035580" y="3585210"/>
            <a:ext cx="96372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4000" dirty="0" smtClean="0">
                <a:solidFill>
                  <a:srgbClr val="FF0000"/>
                </a:solidFill>
              </a:rPr>
              <a:t>360</a:t>
            </a:r>
            <a:endParaRPr lang="en-GB" sz="4000" dirty="0">
              <a:solidFill>
                <a:srgbClr val="FF0000"/>
              </a:solidFill>
            </a:endParaRPr>
          </a:p>
        </p:txBody>
      </p:sp>
      <p:sp>
        <p:nvSpPr>
          <p:cNvPr id="12" name="CasellaDiTesto 11"/>
          <p:cNvSpPr txBox="1"/>
          <p:nvPr/>
        </p:nvSpPr>
        <p:spPr>
          <a:xfrm>
            <a:off x="5076056" y="5889466"/>
            <a:ext cx="963725" cy="707886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it-IT" sz="4000" dirty="0" smtClean="0">
                <a:solidFill>
                  <a:srgbClr val="00B050"/>
                </a:solidFill>
              </a:rPr>
              <a:t>400</a:t>
            </a:r>
            <a:endParaRPr lang="en-GB" sz="4000" dirty="0">
              <a:solidFill>
                <a:srgbClr val="00B050"/>
              </a:solidFill>
            </a:endParaRPr>
          </a:p>
        </p:txBody>
      </p:sp>
      <p:cxnSp>
        <p:nvCxnSpPr>
          <p:cNvPr id="4" name="Connettore 2 3"/>
          <p:cNvCxnSpPr/>
          <p:nvPr/>
        </p:nvCxnSpPr>
        <p:spPr>
          <a:xfrm>
            <a:off x="4811184" y="3645024"/>
            <a:ext cx="1283617" cy="0"/>
          </a:xfrm>
          <a:prstGeom prst="straightConnector1">
            <a:avLst/>
          </a:prstGeom>
          <a:ln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ttore 2 14"/>
          <p:cNvCxnSpPr/>
          <p:nvPr/>
        </p:nvCxnSpPr>
        <p:spPr>
          <a:xfrm>
            <a:off x="4861476" y="4869160"/>
            <a:ext cx="1330149" cy="0"/>
          </a:xfrm>
          <a:prstGeom prst="straightConnector1">
            <a:avLst/>
          </a:prstGeom>
          <a:ln>
            <a:solidFill>
              <a:srgbClr val="00B05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17769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14" t="55971" r="45954" b="33287"/>
          <a:stretch/>
        </p:blipFill>
        <p:spPr bwMode="auto">
          <a:xfrm>
            <a:off x="0" y="2060848"/>
            <a:ext cx="9144000" cy="22419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415" t="58940" r="43952" b="30431"/>
          <a:stretch/>
        </p:blipFill>
        <p:spPr bwMode="auto">
          <a:xfrm>
            <a:off x="1" y="4594999"/>
            <a:ext cx="9144000" cy="22183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Titolo 1"/>
          <p:cNvSpPr>
            <a:spLocks noGrp="1"/>
          </p:cNvSpPr>
          <p:nvPr>
            <p:ph type="title"/>
          </p:nvPr>
        </p:nvSpPr>
        <p:spPr>
          <a:xfrm>
            <a:off x="457200" y="467507"/>
            <a:ext cx="8229600" cy="1521333"/>
          </a:xfrm>
        </p:spPr>
        <p:txBody>
          <a:bodyPr>
            <a:noAutofit/>
          </a:bodyPr>
          <a:lstStyle/>
          <a:p>
            <a:r>
              <a:rPr lang="it-IT" sz="2800" dirty="0" smtClean="0"/>
              <a:t>Siamo difronte al «fenomeno della </a:t>
            </a:r>
            <a:r>
              <a:rPr lang="it-IT" sz="2800" dirty="0" err="1" smtClean="0"/>
              <a:t>Aberranza</a:t>
            </a:r>
            <a:r>
              <a:rPr lang="it-IT" sz="2800" dirty="0" smtClean="0"/>
              <a:t>» della conduzione di una branca (la sinistra in questo caso)</a:t>
            </a:r>
            <a:br>
              <a:rPr lang="it-IT" sz="2800" dirty="0" smtClean="0"/>
            </a:br>
            <a:endParaRPr lang="en-GB" sz="2800" dirty="0"/>
          </a:p>
        </p:txBody>
      </p:sp>
      <p:cxnSp>
        <p:nvCxnSpPr>
          <p:cNvPr id="8" name="Connettore 1 7"/>
          <p:cNvCxnSpPr/>
          <p:nvPr/>
        </p:nvCxnSpPr>
        <p:spPr>
          <a:xfrm>
            <a:off x="4811184" y="1872208"/>
            <a:ext cx="0" cy="530120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ttore 1 8"/>
          <p:cNvCxnSpPr/>
          <p:nvPr/>
        </p:nvCxnSpPr>
        <p:spPr>
          <a:xfrm>
            <a:off x="6094801" y="1772816"/>
            <a:ext cx="0" cy="272035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ttore 1 9"/>
          <p:cNvCxnSpPr/>
          <p:nvPr/>
        </p:nvCxnSpPr>
        <p:spPr>
          <a:xfrm>
            <a:off x="6222397" y="4012206"/>
            <a:ext cx="0" cy="2473053"/>
          </a:xfrm>
          <a:prstGeom prst="line">
            <a:avLst/>
          </a:prstGeom>
          <a:ln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asellaDiTesto 1"/>
          <p:cNvSpPr txBox="1"/>
          <p:nvPr/>
        </p:nvSpPr>
        <p:spPr>
          <a:xfrm>
            <a:off x="5035580" y="3585210"/>
            <a:ext cx="96372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4000" dirty="0" smtClean="0">
                <a:solidFill>
                  <a:srgbClr val="FF0000"/>
                </a:solidFill>
              </a:rPr>
              <a:t>360</a:t>
            </a:r>
            <a:endParaRPr lang="en-GB" sz="4000" dirty="0">
              <a:solidFill>
                <a:srgbClr val="FF0000"/>
              </a:solidFill>
            </a:endParaRPr>
          </a:p>
        </p:txBody>
      </p:sp>
      <p:sp>
        <p:nvSpPr>
          <p:cNvPr id="12" name="CasellaDiTesto 11"/>
          <p:cNvSpPr txBox="1"/>
          <p:nvPr/>
        </p:nvSpPr>
        <p:spPr>
          <a:xfrm>
            <a:off x="5076056" y="5889466"/>
            <a:ext cx="963725" cy="707886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it-IT" sz="4000" dirty="0" smtClean="0">
                <a:solidFill>
                  <a:srgbClr val="00B050"/>
                </a:solidFill>
              </a:rPr>
              <a:t>400</a:t>
            </a:r>
            <a:endParaRPr lang="en-GB" sz="4000" dirty="0">
              <a:solidFill>
                <a:srgbClr val="00B050"/>
              </a:solidFill>
            </a:endParaRPr>
          </a:p>
        </p:txBody>
      </p:sp>
      <p:cxnSp>
        <p:nvCxnSpPr>
          <p:cNvPr id="4" name="Connettore 2 3"/>
          <p:cNvCxnSpPr/>
          <p:nvPr/>
        </p:nvCxnSpPr>
        <p:spPr>
          <a:xfrm>
            <a:off x="4811184" y="3645024"/>
            <a:ext cx="1283617" cy="0"/>
          </a:xfrm>
          <a:prstGeom prst="straightConnector1">
            <a:avLst/>
          </a:prstGeom>
          <a:ln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ttore 2 14"/>
          <p:cNvCxnSpPr/>
          <p:nvPr/>
        </p:nvCxnSpPr>
        <p:spPr>
          <a:xfrm>
            <a:off x="4861476" y="4869160"/>
            <a:ext cx="1330149" cy="0"/>
          </a:xfrm>
          <a:prstGeom prst="straightConnector1">
            <a:avLst/>
          </a:prstGeom>
          <a:ln>
            <a:solidFill>
              <a:srgbClr val="00B05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42761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14" t="55971" r="45954" b="33287"/>
          <a:stretch/>
        </p:blipFill>
        <p:spPr bwMode="auto">
          <a:xfrm>
            <a:off x="0" y="2060848"/>
            <a:ext cx="9144000" cy="22419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415" t="58940" r="43952" b="30431"/>
          <a:stretch/>
        </p:blipFill>
        <p:spPr bwMode="auto">
          <a:xfrm>
            <a:off x="1" y="4594999"/>
            <a:ext cx="9144000" cy="22183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Titolo 1"/>
          <p:cNvSpPr>
            <a:spLocks noGrp="1"/>
          </p:cNvSpPr>
          <p:nvPr>
            <p:ph type="title"/>
          </p:nvPr>
        </p:nvSpPr>
        <p:spPr>
          <a:xfrm>
            <a:off x="457200" y="467507"/>
            <a:ext cx="8229600" cy="1521333"/>
          </a:xfrm>
        </p:spPr>
        <p:txBody>
          <a:bodyPr>
            <a:noAutofit/>
          </a:bodyPr>
          <a:lstStyle/>
          <a:p>
            <a:r>
              <a:rPr lang="it-IT" sz="2800" dirty="0" smtClean="0"/>
              <a:t>L’ </a:t>
            </a:r>
            <a:r>
              <a:rPr lang="it-IT" sz="2800" dirty="0" err="1" smtClean="0"/>
              <a:t>Aberranza</a:t>
            </a:r>
            <a:r>
              <a:rPr lang="it-IT" sz="2800" dirty="0" smtClean="0"/>
              <a:t> esprime una difformità elettrofisiologica (conduzione/refrattarietà) di una branca rispetto alla controlaterale tale per cui……</a:t>
            </a:r>
            <a:br>
              <a:rPr lang="it-IT" sz="2800" dirty="0" smtClean="0"/>
            </a:br>
            <a:r>
              <a:rPr lang="it-IT" sz="2800" dirty="0" smtClean="0"/>
              <a:t> in risposta ad una prematurità, una branca conduce normalmente mentre l’altra lo fa con ritardo : </a:t>
            </a:r>
            <a:br>
              <a:rPr lang="it-IT" sz="2800" dirty="0" smtClean="0"/>
            </a:br>
            <a:r>
              <a:rPr lang="it-IT" sz="2800" dirty="0" smtClean="0"/>
              <a:t>«blocco di branca» nel gergo elettrocardiografico)</a:t>
            </a:r>
            <a:endParaRPr lang="en-GB" sz="2800" dirty="0"/>
          </a:p>
        </p:txBody>
      </p:sp>
      <p:cxnSp>
        <p:nvCxnSpPr>
          <p:cNvPr id="8" name="Connettore 1 7"/>
          <p:cNvCxnSpPr/>
          <p:nvPr/>
        </p:nvCxnSpPr>
        <p:spPr>
          <a:xfrm>
            <a:off x="4811184" y="1872208"/>
            <a:ext cx="0" cy="530120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ttore 1 8"/>
          <p:cNvCxnSpPr/>
          <p:nvPr/>
        </p:nvCxnSpPr>
        <p:spPr>
          <a:xfrm>
            <a:off x="6094801" y="1772816"/>
            <a:ext cx="0" cy="272035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ttore 1 9"/>
          <p:cNvCxnSpPr/>
          <p:nvPr/>
        </p:nvCxnSpPr>
        <p:spPr>
          <a:xfrm>
            <a:off x="6222397" y="4012206"/>
            <a:ext cx="0" cy="2473053"/>
          </a:xfrm>
          <a:prstGeom prst="line">
            <a:avLst/>
          </a:prstGeom>
          <a:ln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asellaDiTesto 1"/>
          <p:cNvSpPr txBox="1"/>
          <p:nvPr/>
        </p:nvSpPr>
        <p:spPr>
          <a:xfrm>
            <a:off x="5035580" y="3585210"/>
            <a:ext cx="96372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4000" dirty="0" smtClean="0">
                <a:solidFill>
                  <a:srgbClr val="FF0000"/>
                </a:solidFill>
              </a:rPr>
              <a:t>360</a:t>
            </a:r>
            <a:endParaRPr lang="en-GB" sz="4000" dirty="0">
              <a:solidFill>
                <a:srgbClr val="FF0000"/>
              </a:solidFill>
            </a:endParaRPr>
          </a:p>
        </p:txBody>
      </p:sp>
      <p:sp>
        <p:nvSpPr>
          <p:cNvPr id="12" name="CasellaDiTesto 11"/>
          <p:cNvSpPr txBox="1"/>
          <p:nvPr/>
        </p:nvSpPr>
        <p:spPr>
          <a:xfrm>
            <a:off x="5076056" y="5889466"/>
            <a:ext cx="963725" cy="707886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it-IT" sz="4000" dirty="0" smtClean="0">
                <a:solidFill>
                  <a:srgbClr val="00B050"/>
                </a:solidFill>
              </a:rPr>
              <a:t>400</a:t>
            </a:r>
            <a:endParaRPr lang="en-GB" sz="4000" dirty="0">
              <a:solidFill>
                <a:srgbClr val="00B050"/>
              </a:solidFill>
            </a:endParaRPr>
          </a:p>
        </p:txBody>
      </p:sp>
      <p:cxnSp>
        <p:nvCxnSpPr>
          <p:cNvPr id="4" name="Connettore 2 3"/>
          <p:cNvCxnSpPr/>
          <p:nvPr/>
        </p:nvCxnSpPr>
        <p:spPr>
          <a:xfrm>
            <a:off x="4811184" y="3645024"/>
            <a:ext cx="1283617" cy="0"/>
          </a:xfrm>
          <a:prstGeom prst="straightConnector1">
            <a:avLst/>
          </a:prstGeom>
          <a:ln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ttore 2 14"/>
          <p:cNvCxnSpPr/>
          <p:nvPr/>
        </p:nvCxnSpPr>
        <p:spPr>
          <a:xfrm>
            <a:off x="4861476" y="4869160"/>
            <a:ext cx="1330149" cy="0"/>
          </a:xfrm>
          <a:prstGeom prst="straightConnector1">
            <a:avLst/>
          </a:prstGeom>
          <a:ln>
            <a:solidFill>
              <a:srgbClr val="00B05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14894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14" t="55971" r="45954" b="33287"/>
          <a:stretch/>
        </p:blipFill>
        <p:spPr bwMode="auto">
          <a:xfrm>
            <a:off x="0" y="2060848"/>
            <a:ext cx="9144000" cy="22419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415" t="58940" r="43952" b="30431"/>
          <a:stretch/>
        </p:blipFill>
        <p:spPr bwMode="auto">
          <a:xfrm>
            <a:off x="1" y="4594999"/>
            <a:ext cx="9144000" cy="22183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Titolo 1"/>
          <p:cNvSpPr>
            <a:spLocks noGrp="1"/>
          </p:cNvSpPr>
          <p:nvPr>
            <p:ph type="title"/>
          </p:nvPr>
        </p:nvSpPr>
        <p:spPr>
          <a:xfrm>
            <a:off x="1" y="116632"/>
            <a:ext cx="9143999" cy="1521333"/>
          </a:xfrm>
        </p:spPr>
        <p:txBody>
          <a:bodyPr>
            <a:noAutofit/>
          </a:bodyPr>
          <a:lstStyle/>
          <a:p>
            <a:r>
              <a:rPr lang="it-IT" sz="2800" dirty="0" smtClean="0"/>
              <a:t>L’ </a:t>
            </a:r>
            <a:r>
              <a:rPr lang="it-IT" sz="2800" dirty="0" err="1" smtClean="0"/>
              <a:t>Aberranza</a:t>
            </a:r>
            <a:r>
              <a:rPr lang="it-IT" sz="2800" dirty="0" smtClean="0"/>
              <a:t> </a:t>
            </a:r>
            <a:br>
              <a:rPr lang="it-IT" sz="2800" dirty="0" smtClean="0"/>
            </a:br>
            <a:r>
              <a:rPr lang="it-IT" sz="2800" dirty="0" smtClean="0"/>
              <a:t>o «blocco di branca funzionale» nel gergo elettrocardiografico </a:t>
            </a:r>
            <a:br>
              <a:rPr lang="it-IT" sz="2800" dirty="0" smtClean="0"/>
            </a:br>
            <a:r>
              <a:rPr lang="it-IT" sz="2800" dirty="0" smtClean="0"/>
              <a:t>Il fenomeno deve essere inserito nel contesto globale </a:t>
            </a:r>
            <a:br>
              <a:rPr lang="it-IT" sz="2800" dirty="0" smtClean="0"/>
            </a:br>
            <a:r>
              <a:rPr lang="it-IT" sz="2800" dirty="0" smtClean="0"/>
              <a:t>non sempre è espressione di patologia </a:t>
            </a:r>
            <a:endParaRPr lang="en-GB" sz="2800" dirty="0"/>
          </a:p>
        </p:txBody>
      </p:sp>
      <p:cxnSp>
        <p:nvCxnSpPr>
          <p:cNvPr id="8" name="Connettore 1 7"/>
          <p:cNvCxnSpPr/>
          <p:nvPr/>
        </p:nvCxnSpPr>
        <p:spPr>
          <a:xfrm>
            <a:off x="4811184" y="1872208"/>
            <a:ext cx="0" cy="530120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ttore 1 8"/>
          <p:cNvCxnSpPr/>
          <p:nvPr/>
        </p:nvCxnSpPr>
        <p:spPr>
          <a:xfrm>
            <a:off x="6094801" y="1772816"/>
            <a:ext cx="0" cy="272035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ttore 1 9"/>
          <p:cNvCxnSpPr/>
          <p:nvPr/>
        </p:nvCxnSpPr>
        <p:spPr>
          <a:xfrm>
            <a:off x="6222397" y="4012206"/>
            <a:ext cx="0" cy="2473053"/>
          </a:xfrm>
          <a:prstGeom prst="line">
            <a:avLst/>
          </a:prstGeom>
          <a:ln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asellaDiTesto 1"/>
          <p:cNvSpPr txBox="1"/>
          <p:nvPr/>
        </p:nvSpPr>
        <p:spPr>
          <a:xfrm>
            <a:off x="5035580" y="3585210"/>
            <a:ext cx="96372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4000" dirty="0" smtClean="0">
                <a:solidFill>
                  <a:srgbClr val="FF0000"/>
                </a:solidFill>
              </a:rPr>
              <a:t>360</a:t>
            </a:r>
            <a:endParaRPr lang="en-GB" sz="4000" dirty="0">
              <a:solidFill>
                <a:srgbClr val="FF0000"/>
              </a:solidFill>
            </a:endParaRPr>
          </a:p>
        </p:txBody>
      </p:sp>
      <p:sp>
        <p:nvSpPr>
          <p:cNvPr id="12" name="CasellaDiTesto 11"/>
          <p:cNvSpPr txBox="1"/>
          <p:nvPr/>
        </p:nvSpPr>
        <p:spPr>
          <a:xfrm>
            <a:off x="5076056" y="5889466"/>
            <a:ext cx="963725" cy="707886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it-IT" sz="4000" dirty="0" smtClean="0">
                <a:solidFill>
                  <a:srgbClr val="00B050"/>
                </a:solidFill>
              </a:rPr>
              <a:t>400</a:t>
            </a:r>
            <a:endParaRPr lang="en-GB" sz="4000" dirty="0">
              <a:solidFill>
                <a:srgbClr val="00B050"/>
              </a:solidFill>
            </a:endParaRPr>
          </a:p>
        </p:txBody>
      </p:sp>
      <p:cxnSp>
        <p:nvCxnSpPr>
          <p:cNvPr id="4" name="Connettore 2 3"/>
          <p:cNvCxnSpPr/>
          <p:nvPr/>
        </p:nvCxnSpPr>
        <p:spPr>
          <a:xfrm>
            <a:off x="4811184" y="3645024"/>
            <a:ext cx="1283617" cy="0"/>
          </a:xfrm>
          <a:prstGeom prst="straightConnector1">
            <a:avLst/>
          </a:prstGeom>
          <a:ln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ttore 2 14"/>
          <p:cNvCxnSpPr/>
          <p:nvPr/>
        </p:nvCxnSpPr>
        <p:spPr>
          <a:xfrm>
            <a:off x="4861476" y="4869160"/>
            <a:ext cx="1330149" cy="0"/>
          </a:xfrm>
          <a:prstGeom prst="straightConnector1">
            <a:avLst/>
          </a:prstGeom>
          <a:ln>
            <a:solidFill>
              <a:srgbClr val="00B05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03010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14" t="55971" r="45954" b="33287"/>
          <a:stretch/>
        </p:blipFill>
        <p:spPr bwMode="auto">
          <a:xfrm>
            <a:off x="0" y="1529408"/>
            <a:ext cx="9144000" cy="22419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415" t="58940" r="43952" b="30431"/>
          <a:stretch/>
        </p:blipFill>
        <p:spPr bwMode="auto">
          <a:xfrm>
            <a:off x="1" y="4063559"/>
            <a:ext cx="9144000" cy="22183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Titolo 1"/>
          <p:cNvSpPr>
            <a:spLocks noGrp="1"/>
          </p:cNvSpPr>
          <p:nvPr>
            <p:ph type="title"/>
          </p:nvPr>
        </p:nvSpPr>
        <p:spPr>
          <a:xfrm>
            <a:off x="1" y="-27384"/>
            <a:ext cx="9143999" cy="1521333"/>
          </a:xfrm>
        </p:spPr>
        <p:txBody>
          <a:bodyPr>
            <a:noAutofit/>
          </a:bodyPr>
          <a:lstStyle/>
          <a:p>
            <a:r>
              <a:rPr lang="it-IT" sz="2400" dirty="0" smtClean="0"/>
              <a:t>Questo caso , molto semplice , esprime la metodologia di una interpretazione ECG di precisione di una aritmia che si fonda su </a:t>
            </a:r>
            <a:br>
              <a:rPr lang="it-IT" sz="2400" dirty="0" smtClean="0"/>
            </a:br>
            <a:r>
              <a:rPr lang="it-IT" sz="2800" dirty="0" smtClean="0"/>
              <a:t>– ricerca ed analisi degli elementi elettrocardiografici</a:t>
            </a:r>
            <a:br>
              <a:rPr lang="it-IT" sz="2800" dirty="0" smtClean="0"/>
            </a:br>
            <a:r>
              <a:rPr lang="it-IT" sz="2800" dirty="0" smtClean="0"/>
              <a:t>- ricostruzione elettrofisiologica degli eventi elettrici</a:t>
            </a:r>
            <a:endParaRPr lang="en-GB" sz="2800" dirty="0"/>
          </a:p>
        </p:txBody>
      </p:sp>
      <p:cxnSp>
        <p:nvCxnSpPr>
          <p:cNvPr id="8" name="Connettore 1 7"/>
          <p:cNvCxnSpPr/>
          <p:nvPr/>
        </p:nvCxnSpPr>
        <p:spPr>
          <a:xfrm>
            <a:off x="4811184" y="1516316"/>
            <a:ext cx="0" cy="472432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ttore 1 8"/>
          <p:cNvCxnSpPr/>
          <p:nvPr/>
        </p:nvCxnSpPr>
        <p:spPr>
          <a:xfrm>
            <a:off x="6094801" y="1513426"/>
            <a:ext cx="0" cy="224823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ttore 1 9"/>
          <p:cNvCxnSpPr/>
          <p:nvPr/>
        </p:nvCxnSpPr>
        <p:spPr>
          <a:xfrm>
            <a:off x="6222397" y="4070208"/>
            <a:ext cx="0" cy="2203931"/>
          </a:xfrm>
          <a:prstGeom prst="line">
            <a:avLst/>
          </a:prstGeom>
          <a:ln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asellaDiTesto 1"/>
          <p:cNvSpPr txBox="1"/>
          <p:nvPr/>
        </p:nvSpPr>
        <p:spPr>
          <a:xfrm>
            <a:off x="5035580" y="3053770"/>
            <a:ext cx="96372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4000" dirty="0" smtClean="0">
                <a:solidFill>
                  <a:srgbClr val="FF0000"/>
                </a:solidFill>
              </a:rPr>
              <a:t>360</a:t>
            </a:r>
            <a:endParaRPr lang="en-GB" sz="4000" dirty="0">
              <a:solidFill>
                <a:srgbClr val="FF0000"/>
              </a:solidFill>
            </a:endParaRPr>
          </a:p>
        </p:txBody>
      </p:sp>
      <p:sp>
        <p:nvSpPr>
          <p:cNvPr id="12" name="CasellaDiTesto 11"/>
          <p:cNvSpPr txBox="1"/>
          <p:nvPr/>
        </p:nvSpPr>
        <p:spPr>
          <a:xfrm>
            <a:off x="5076056" y="5358026"/>
            <a:ext cx="963725" cy="707886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it-IT" sz="4000" dirty="0" smtClean="0">
                <a:solidFill>
                  <a:srgbClr val="00B050"/>
                </a:solidFill>
              </a:rPr>
              <a:t>400</a:t>
            </a:r>
            <a:endParaRPr lang="en-GB" sz="4000" dirty="0">
              <a:solidFill>
                <a:srgbClr val="00B050"/>
              </a:solidFill>
            </a:endParaRPr>
          </a:p>
        </p:txBody>
      </p:sp>
      <p:cxnSp>
        <p:nvCxnSpPr>
          <p:cNvPr id="4" name="Connettore 2 3"/>
          <p:cNvCxnSpPr/>
          <p:nvPr/>
        </p:nvCxnSpPr>
        <p:spPr>
          <a:xfrm>
            <a:off x="4811184" y="3113584"/>
            <a:ext cx="1283617" cy="0"/>
          </a:xfrm>
          <a:prstGeom prst="straightConnector1">
            <a:avLst/>
          </a:prstGeom>
          <a:ln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ttore 2 14"/>
          <p:cNvCxnSpPr/>
          <p:nvPr/>
        </p:nvCxnSpPr>
        <p:spPr>
          <a:xfrm>
            <a:off x="4827550" y="4337720"/>
            <a:ext cx="1398001" cy="0"/>
          </a:xfrm>
          <a:prstGeom prst="straightConnector1">
            <a:avLst/>
          </a:prstGeom>
          <a:ln>
            <a:solidFill>
              <a:srgbClr val="00B05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98" name="Picture 2" descr="C:\Users\Giuseppe\AppData\Local\Packages\Microsoft.Windows.Photos_8wekyb3d8bbwe\TempState\ShareServiceTempFolder\SIECGimage001 (5).jpe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1961456"/>
            <a:ext cx="3698314" cy="3372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itolo 1"/>
          <p:cNvSpPr txBox="1">
            <a:spLocks/>
          </p:cNvSpPr>
          <p:nvPr/>
        </p:nvSpPr>
        <p:spPr>
          <a:xfrm>
            <a:off x="152401" y="5868107"/>
            <a:ext cx="9143999" cy="152133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2400" dirty="0" smtClean="0"/>
              <a:t>…… è questa una </a:t>
            </a:r>
            <a:r>
              <a:rPr lang="it-IT" sz="2400" dirty="0" err="1" smtClean="0"/>
              <a:t>Mission</a:t>
            </a:r>
            <a:r>
              <a:rPr lang="it-IT" sz="2400" dirty="0" smtClean="0"/>
              <a:t> di SIECG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1599349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182</TotalTime>
  <Words>162</Words>
  <Application>Microsoft Office PowerPoint</Application>
  <PresentationFormat>Presentazione su schermo (4:3)</PresentationFormat>
  <Paragraphs>20</Paragraphs>
  <Slides>10</Slides>
  <Notes>0</Notes>
  <HiddenSlides>0</HiddenSlides>
  <MMClips>1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10</vt:i4>
      </vt:variant>
    </vt:vector>
  </HeadingPairs>
  <TitlesOfParts>
    <vt:vector size="11" baseType="lpstr">
      <vt:lpstr>Tema di Office</vt:lpstr>
      <vt:lpstr>QRS larghi e stretti durante una registrazione ECG Diffidate dalle apparenze </vt:lpstr>
      <vt:lpstr>Presentazione standard di PowerPoint</vt:lpstr>
      <vt:lpstr>Il video appena visto evidenzia una sequenza di battiti prematuri , di due morfologie diverse tra loro….  Battiti larghi e battiti stretti (normali). In primis si sarebbe portati a pensare ad una origine ventricolare per i primi ed una sopraventricolare per i secondi, lecito pensarlo ….. Ma…. OSSERVIAMO ATTENTAMENTE!!!!</vt:lpstr>
      <vt:lpstr>… sia i battiti Larghi che quelli stretti sono preceduti da una una piccola deflessione che corrisponde ad una prematurità atriale che identifica pertanto  l’origine atriale di entrambi i tipi di extrasistoli: una ricerca della «chiave di lettura» che ha portato alla diagnosi di precisione : Extrasistolia Atriale!</vt:lpstr>
      <vt:lpstr>… Ma perché battiti prematuri originanti dagli atri vengono condotti in maniera così diversa ai ventricoli? Anche in questo dovremo andare a cercare la chiave di lettura che ci possa portare alla diagnosi di precisione! </vt:lpstr>
      <vt:lpstr>…analizziamo la «copula» delle due extrasistoli cioè l’accoppiamento dell’extrasistole con il battito precedente!   L’ex con QRS LARGO  è maggiormente anticipata rispetto alla ex con QRS STRETTO!</vt:lpstr>
      <vt:lpstr>Siamo difronte al «fenomeno della Aberranza» della conduzione di una branca (la sinistra in questo caso) </vt:lpstr>
      <vt:lpstr>L’ Aberranza esprime una difformità elettrofisiologica (conduzione/refrattarietà) di una branca rispetto alla controlaterale tale per cui……  in risposta ad una prematurità, una branca conduce normalmente mentre l’altra lo fa con ritardo :  «blocco di branca» nel gergo elettrocardiografico)</vt:lpstr>
      <vt:lpstr>L’ Aberranza  o «blocco di branca funzionale» nel gergo elettrocardiografico  Il fenomeno deve essere inserito nel contesto globale  non sempre è espressione di patologia </vt:lpstr>
      <vt:lpstr>Questo caso , molto semplice , esprime la metodologia di una interpretazione ECG di precisione di una aritmia che si fonda su  – ricerca ed analisi degli elementi elettrocardiografici - ricostruzione elettrofisiologica degli eventi elettrici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Giuseppe Bagliani</dc:creator>
  <cp:lastModifiedBy>Giuseppe Bagliani</cp:lastModifiedBy>
  <cp:revision>17</cp:revision>
  <dcterms:created xsi:type="dcterms:W3CDTF">2024-10-06T07:40:21Z</dcterms:created>
  <dcterms:modified xsi:type="dcterms:W3CDTF">2024-10-06T10:42:42Z</dcterms:modified>
</cp:coreProperties>
</file>